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0" r:id="rId2"/>
    <p:sldId id="260" r:id="rId3"/>
    <p:sldId id="263" r:id="rId4"/>
    <p:sldId id="265" r:id="rId5"/>
    <p:sldId id="268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pPr>
            <a:buNone/>
          </a:pPr>
          <a:r>
            <a:rPr lang="sq-AL" noProof="0" dirty="0"/>
            <a:t>Sistemet e kontrollit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P</a:t>
          </a:r>
          <a:r>
            <a:rPr lang="sq-AL" dirty="0"/>
            <a:t>ë</a:t>
          </a:r>
          <a:r>
            <a:rPr lang="sq-AL" noProof="0" dirty="0" err="1"/>
            <a:t>rkufizimi</a:t>
          </a:r>
          <a:r>
            <a:rPr lang="en-US" dirty="0"/>
            <a:t> 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sq-AL" noProof="0" dirty="0"/>
            <a:t>Konfiguracionet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sq-AL" noProof="0" dirty="0"/>
            <a:t>Vonesat kohore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err="1"/>
            <a:t>Vonesat</a:t>
          </a:r>
          <a:r>
            <a:rPr lang="en-US" dirty="0"/>
            <a:t> q</a:t>
          </a:r>
          <a:r>
            <a:rPr lang="sq-AL" dirty="0"/>
            <a:t>ë</a:t>
          </a:r>
          <a:r>
            <a:rPr lang="en-US" dirty="0"/>
            <a:t> </a:t>
          </a:r>
          <a:r>
            <a:rPr lang="en-US" dirty="0" err="1"/>
            <a:t>deformojn</a:t>
          </a:r>
          <a:r>
            <a:rPr lang="sq-AL" dirty="0"/>
            <a:t>ë</a:t>
          </a:r>
          <a:r>
            <a:rPr lang="en-US" dirty="0"/>
            <a:t> </a:t>
          </a:r>
          <a:r>
            <a:rPr lang="en-US" dirty="0" err="1"/>
            <a:t>sinjalin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err="1"/>
            <a:t>Vonesat</a:t>
          </a:r>
          <a:r>
            <a:rPr lang="en-US" dirty="0"/>
            <a:t> q</a:t>
          </a:r>
          <a:r>
            <a:rPr lang="sq-AL" dirty="0"/>
            <a:t>ë</a:t>
          </a:r>
          <a:r>
            <a:rPr lang="en-US" dirty="0"/>
            <a:t> nuk e </a:t>
          </a:r>
          <a:r>
            <a:rPr lang="en-US" dirty="0" err="1"/>
            <a:t>deformojn</a:t>
          </a:r>
          <a:r>
            <a:rPr lang="sq-AL" dirty="0"/>
            <a:t>ë</a:t>
          </a:r>
          <a:r>
            <a:rPr lang="en-US" dirty="0"/>
            <a:t> </a:t>
          </a:r>
          <a:r>
            <a:rPr lang="en-US" dirty="0" err="1"/>
            <a:t>sinjalin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 err="1"/>
            <a:t>Humbja</a:t>
          </a:r>
          <a:r>
            <a:rPr lang="en-US" dirty="0"/>
            <a:t> </a:t>
          </a:r>
          <a:r>
            <a:rPr lang="en-US" dirty="0" err="1"/>
            <a:t>mostrave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96CDC2A0-3ADC-47B7-920C-793B05916B9D}">
      <dgm:prSet phldrT="[Text]"/>
      <dgm:spPr/>
      <dgm:t>
        <a:bodyPr/>
        <a:lstStyle/>
        <a:p>
          <a:r>
            <a:rPr lang="sq-AL" dirty="0"/>
            <a:t>Ç</a:t>
          </a:r>
          <a:r>
            <a:rPr lang="en-US" dirty="0"/>
            <a:t>ka n</a:t>
          </a:r>
          <a:r>
            <a:rPr lang="sq-AL" b="0" i="0" dirty="0"/>
            <a:t>ë</a:t>
          </a:r>
          <a:r>
            <a:rPr lang="en-US" b="0" i="0" dirty="0" err="1"/>
            <a:t>nkupton</a:t>
          </a:r>
          <a:r>
            <a:rPr lang="en-US" b="0" i="0" dirty="0"/>
            <a:t> </a:t>
          </a:r>
          <a:r>
            <a:rPr lang="en-US" b="0" i="0" dirty="0" err="1"/>
            <a:t>humbja</a:t>
          </a:r>
          <a:r>
            <a:rPr lang="en-US" b="0" i="0" dirty="0"/>
            <a:t> e </a:t>
          </a:r>
          <a:r>
            <a:rPr lang="en-US" b="0" i="0" dirty="0" err="1"/>
            <a:t>mostrave</a:t>
          </a:r>
          <a:r>
            <a:rPr lang="en-US" b="0" i="0" dirty="0"/>
            <a:t>?</a:t>
          </a:r>
          <a:endParaRPr lang="en-US" dirty="0"/>
        </a:p>
      </dgm:t>
    </dgm:pt>
    <dgm:pt modelId="{442CD8FA-657C-466A-87EB-40B2CB74016E}" type="parTrans" cxnId="{2069C853-820C-4284-B2F0-3E10E7DF26BC}">
      <dgm:prSet/>
      <dgm:spPr/>
      <dgm:t>
        <a:bodyPr/>
        <a:lstStyle/>
        <a:p>
          <a:endParaRPr lang="sq-AL"/>
        </a:p>
      </dgm:t>
    </dgm:pt>
    <dgm:pt modelId="{FE0ABD8F-B894-4589-B132-555A9D8CDC43}" type="sibTrans" cxnId="{2069C853-820C-4284-B2F0-3E10E7DF26BC}">
      <dgm:prSet/>
      <dgm:spPr/>
      <dgm:t>
        <a:bodyPr/>
        <a:lstStyle/>
        <a:p>
          <a:endParaRPr lang="sq-AL"/>
        </a:p>
      </dgm:t>
    </dgm:pt>
    <dgm:pt modelId="{5FEFB7FA-2459-4C23-BD55-B4964DCD0C64}">
      <dgm:prSet phldrT="[Text]"/>
      <dgm:spPr/>
      <dgm:t>
        <a:bodyPr/>
        <a:lstStyle/>
        <a:p>
          <a:r>
            <a:rPr lang="en-US" dirty="0" err="1"/>
            <a:t>Kompozimi</a:t>
          </a:r>
          <a:r>
            <a:rPr lang="en-US" dirty="0"/>
            <a:t> </a:t>
          </a:r>
          <a:r>
            <a:rPr lang="en-US" dirty="0" err="1"/>
            <a:t>mostrave</a:t>
          </a:r>
          <a:endParaRPr lang="en-US" dirty="0"/>
        </a:p>
      </dgm:t>
    </dgm:pt>
    <dgm:pt modelId="{0703CBC4-3670-43A9-86F2-558ADA3E483E}" type="parTrans" cxnId="{62565311-51B8-4CA5-B8A7-41A2EF5AE88E}">
      <dgm:prSet/>
      <dgm:spPr/>
      <dgm:t>
        <a:bodyPr/>
        <a:lstStyle/>
        <a:p>
          <a:endParaRPr lang="sq-AL"/>
        </a:p>
      </dgm:t>
    </dgm:pt>
    <dgm:pt modelId="{2D3FDFA9-5870-4823-B835-270BFA55588A}" type="sibTrans" cxnId="{62565311-51B8-4CA5-B8A7-41A2EF5AE88E}">
      <dgm:prSet/>
      <dgm:spPr/>
      <dgm:t>
        <a:bodyPr/>
        <a:lstStyle/>
        <a:p>
          <a:endParaRPr lang="sq-AL"/>
        </a:p>
      </dgm:t>
    </dgm:pt>
    <dgm:pt modelId="{AC0CC061-52DB-4411-8112-3836B161AFD8}">
      <dgm:prSet phldrT="[Text]"/>
      <dgm:spPr/>
      <dgm:t>
        <a:bodyPr/>
        <a:lstStyle/>
        <a:p>
          <a:r>
            <a:rPr lang="en-US" dirty="0"/>
            <a:t>Pa riveprim</a:t>
          </a:r>
        </a:p>
      </dgm:t>
    </dgm:pt>
    <dgm:pt modelId="{445B932B-A83D-435E-A6F4-65F55678E669}" type="parTrans" cxnId="{DB2B15B8-1198-4E57-874D-DB682BE3B8DD}">
      <dgm:prSet/>
      <dgm:spPr/>
      <dgm:t>
        <a:bodyPr/>
        <a:lstStyle/>
        <a:p>
          <a:endParaRPr lang="sq-AL"/>
        </a:p>
      </dgm:t>
    </dgm:pt>
    <dgm:pt modelId="{6F58E06F-62AE-4D91-B1E8-3EEC37CC4F06}" type="sibTrans" cxnId="{DB2B15B8-1198-4E57-874D-DB682BE3B8DD}">
      <dgm:prSet/>
      <dgm:spPr/>
      <dgm:t>
        <a:bodyPr/>
        <a:lstStyle/>
        <a:p>
          <a:endParaRPr lang="sq-AL"/>
        </a:p>
      </dgm:t>
    </dgm:pt>
    <dgm:pt modelId="{ED5881A3-1CFE-4F8A-BAE0-D875470CF88A}">
      <dgm:prSet phldrT="[Text]"/>
      <dgm:spPr/>
      <dgm:t>
        <a:bodyPr/>
        <a:lstStyle/>
        <a:p>
          <a:r>
            <a:rPr lang="en-US" dirty="0"/>
            <a:t>Me riveprim</a:t>
          </a:r>
        </a:p>
      </dgm:t>
    </dgm:pt>
    <dgm:pt modelId="{56B367A1-F265-41BE-BFD8-22F7FB35F58D}" type="parTrans" cxnId="{8E8A9F6E-42DA-45DB-9958-2654DFBD9BBB}">
      <dgm:prSet/>
      <dgm:spPr/>
      <dgm:t>
        <a:bodyPr/>
        <a:lstStyle/>
        <a:p>
          <a:endParaRPr lang="sq-AL"/>
        </a:p>
      </dgm:t>
    </dgm:pt>
    <dgm:pt modelId="{675ECDE7-D548-4842-9B69-5F36005CBB84}" type="sibTrans" cxnId="{8E8A9F6E-42DA-45DB-9958-2654DFBD9BBB}">
      <dgm:prSet/>
      <dgm:spPr/>
      <dgm:t>
        <a:bodyPr/>
        <a:lstStyle/>
        <a:p>
          <a:endParaRPr lang="sq-AL"/>
        </a:p>
      </dgm:t>
    </dgm:pt>
    <dgm:pt modelId="{DE61C561-00E5-4E72-AE95-1044CBA68F0A}">
      <dgm:prSet phldrT="[Text]"/>
      <dgm:spPr/>
      <dgm:t>
        <a:bodyPr/>
        <a:lstStyle/>
        <a:p>
          <a:r>
            <a:rPr lang="en-US" dirty="0"/>
            <a:t>P</a:t>
          </a:r>
          <a:r>
            <a:rPr lang="sq-AL" dirty="0"/>
            <a:t>ë</a:t>
          </a:r>
          <a:r>
            <a:rPr lang="sq-AL" noProof="0" dirty="0" err="1"/>
            <a:t>rpar</a:t>
          </a:r>
          <a:r>
            <a:rPr lang="sq-AL" dirty="0"/>
            <a:t>ë</a:t>
          </a:r>
          <a:r>
            <a:rPr lang="en-US" dirty="0"/>
            <a:t>sit</a:t>
          </a:r>
        </a:p>
      </dgm:t>
    </dgm:pt>
    <dgm:pt modelId="{CEDF794B-E33D-42FB-A903-62F4F90FD8F3}" type="parTrans" cxnId="{1D028133-5FEC-4F25-8CDC-114BF354B0CE}">
      <dgm:prSet/>
      <dgm:spPr/>
      <dgm:t>
        <a:bodyPr/>
        <a:lstStyle/>
        <a:p>
          <a:endParaRPr lang="sq-AL"/>
        </a:p>
      </dgm:t>
    </dgm:pt>
    <dgm:pt modelId="{25A3CE2C-4D3E-4E55-8791-02499004D6F4}" type="sibTrans" cxnId="{1D028133-5FEC-4F25-8CDC-114BF354B0CE}">
      <dgm:prSet/>
      <dgm:spPr/>
      <dgm:t>
        <a:bodyPr/>
        <a:lstStyle/>
        <a:p>
          <a:endParaRPr lang="sq-AL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3" custLinFactX="-18547" custLinFactNeighborX="-100000" custLinFactNeighborY="1079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7A7E0D-4A56-43B2-B374-3A2EF43FDA46}" type="presOf" srcId="{96CDC2A0-3ADC-47B7-920C-793B05916B9D}" destId="{25A33852-3C4B-4406-8856-3A4D6201948C}" srcOrd="0" destOrd="1" presId="urn:microsoft.com/office/officeart/2005/8/layout/hList6"/>
    <dgm:cxn modelId="{62565311-51B8-4CA5-B8A7-41A2EF5AE88E}" srcId="{6D0E5D9F-7263-4526-A227-51301233F549}" destId="{5FEFB7FA-2459-4C23-BD55-B4964DCD0C64}" srcOrd="1" destOrd="0" parTransId="{0703CBC4-3670-43A9-86F2-558ADA3E483E}" sibTransId="{2D3FDFA9-5870-4823-B835-270BFA55588A}"/>
    <dgm:cxn modelId="{D035E912-B08C-4E1A-B130-0AC9B9F84BC9}" type="presOf" srcId="{62831651-7C26-466C-BAA4-31EA8D14E47A}" destId="{DAD9059A-916A-4916-A2A8-B42491568DD3}" srcOrd="0" destOrd="2" presId="urn:microsoft.com/office/officeart/2005/8/layout/hList6"/>
    <dgm:cxn modelId="{8AEA0A25-A1C0-40EA-81B5-11DB1220DB45}" type="presOf" srcId="{5FEFB7FA-2459-4C23-BD55-B4964DCD0C64}" destId="{25A33852-3C4B-4406-8856-3A4D6201948C}" srcOrd="0" destOrd="2" presId="urn:microsoft.com/office/officeart/2005/8/layout/hList6"/>
    <dgm:cxn modelId="{1D028133-5FEC-4F25-8CDC-114BF354B0CE}" srcId="{082E8A29-955A-4C7C-A174-3E9DCD4DC89B}" destId="{DE61C561-00E5-4E72-AE95-1044CBA68F0A}" srcOrd="2" destOrd="0" parTransId="{CEDF794B-E33D-42FB-A903-62F4F90FD8F3}" sibTransId="{25A3CE2C-4D3E-4E55-8791-02499004D6F4}"/>
    <dgm:cxn modelId="{85506E5E-87C4-4C6C-9802-4FD11BDCE765}" type="presOf" srcId="{6D0E5D9F-7263-4526-A227-51301233F549}" destId="{25A33852-3C4B-4406-8856-3A4D6201948C}" srcOrd="0" destOrd="0" presId="urn:microsoft.com/office/officeart/2005/8/layout/hList6"/>
    <dgm:cxn modelId="{B189F05E-7A7B-46ED-A762-76D1D2F2D3BD}" type="presOf" srcId="{97AFB725-9839-43BA-B026-0DD6AA03AD9C}" destId="{98302F07-D6A9-46A5-9807-EBF6C9F5B2DD}" srcOrd="0" destOrd="1" presId="urn:microsoft.com/office/officeart/2005/8/layout/hList6"/>
    <dgm:cxn modelId="{602CC861-D4C8-4C4B-8EF0-15C1BF480A56}" type="presOf" srcId="{B6E26FFC-9977-4BBC-BEC7-3D6B63754E52}" destId="{DAD9059A-916A-4916-A2A8-B42491568DD3}" srcOrd="0" destOrd="0" presId="urn:microsoft.com/office/officeart/2005/8/layout/hList6"/>
    <dgm:cxn modelId="{2568B364-948D-40C8-9660-61895648B354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43FCCF48-7D97-4D6D-9526-9F4D7673E102}" type="presOf" srcId="{AC0CC061-52DB-4411-8112-3836B161AFD8}" destId="{98302F07-D6A9-46A5-9807-EBF6C9F5B2DD}" srcOrd="0" destOrd="3" presId="urn:microsoft.com/office/officeart/2005/8/layout/hList6"/>
    <dgm:cxn modelId="{508A9F6A-C4F1-4147-A5F6-B89293B446E8}" srcId="{082E8A29-955A-4C7C-A174-3E9DCD4DC89B}" destId="{B86124A4-14C7-49C7-A342-9B2C2B94980B}" srcOrd="1" destOrd="0" parTransId="{B2F6F8FA-C3EE-485C-BFEC-A81570DC47D8}" sibTransId="{1114C752-8188-4E63-BFFC-E4081ACE9882}"/>
    <dgm:cxn modelId="{8E8A9F6E-42DA-45DB-9958-2654DFBD9BBB}" srcId="{B86124A4-14C7-49C7-A342-9B2C2B94980B}" destId="{ED5881A3-1CFE-4F8A-BAE0-D875470CF88A}" srcOrd="1" destOrd="0" parTransId="{56B367A1-F265-41BE-BFD8-22F7FB35F58D}" sibTransId="{675ECDE7-D548-4842-9B69-5F36005CBB84}"/>
    <dgm:cxn modelId="{43E7F250-399E-468E-A2D7-2006FB8F0863}" type="presOf" srcId="{ED5881A3-1CFE-4F8A-BAE0-D875470CF88A}" destId="{98302F07-D6A9-46A5-9807-EBF6C9F5B2DD}" srcOrd="0" destOrd="4" presId="urn:microsoft.com/office/officeart/2005/8/layout/hList6"/>
    <dgm:cxn modelId="{2069C853-820C-4284-B2F0-3E10E7DF26BC}" srcId="{6D0E5D9F-7263-4526-A227-51301233F549}" destId="{96CDC2A0-3ADC-47B7-920C-793B05916B9D}" srcOrd="0" destOrd="0" parTransId="{442CD8FA-657C-466A-87EB-40B2CB74016E}" sibTransId="{FE0ABD8F-B894-4589-B132-555A9D8CDC43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7004F90-D1DB-4A84-A8AE-504DE1F07341}" srcId="{082E8A29-955A-4C7C-A174-3E9DCD4DC89B}" destId="{97AFB725-9839-43BA-B026-0DD6AA03AD9C}" srcOrd="0" destOrd="0" parTransId="{CC01022B-5039-457F-931E-79459E3C1DC4}" sibTransId="{D5C26250-A06D-4B41-BC14-92648809C21F}"/>
    <dgm:cxn modelId="{7CA3AAAA-93C7-4629-92A2-0B55DEB3761B}" type="presOf" srcId="{DE61C561-00E5-4E72-AE95-1044CBA68F0A}" destId="{98302F07-D6A9-46A5-9807-EBF6C9F5B2DD}" srcOrd="0" destOrd="5" presId="urn:microsoft.com/office/officeart/2005/8/layout/hList6"/>
    <dgm:cxn modelId="{FF509BAB-8B1C-4E6D-8C2E-7C71AB1032B0}" type="presOf" srcId="{CBCC21F5-552F-4D39-812E-6FCD4A366F58}" destId="{DAD9059A-916A-4916-A2A8-B42491568DD3}" srcOrd="0" destOrd="1" presId="urn:microsoft.com/office/officeart/2005/8/layout/hList6"/>
    <dgm:cxn modelId="{A56DA8B4-1F71-4491-BC86-F8AD794F33A3}" type="presOf" srcId="{B86124A4-14C7-49C7-A342-9B2C2B94980B}" destId="{98302F07-D6A9-46A5-9807-EBF6C9F5B2DD}" srcOrd="0" destOrd="2" presId="urn:microsoft.com/office/officeart/2005/8/layout/hList6"/>
    <dgm:cxn modelId="{DB2B15B8-1198-4E57-874D-DB682BE3B8DD}" srcId="{B86124A4-14C7-49C7-A342-9B2C2B94980B}" destId="{AC0CC061-52DB-4411-8112-3836B161AFD8}" srcOrd="0" destOrd="0" parTransId="{445B932B-A83D-435E-A6F4-65F55678E669}" sibTransId="{6F58E06F-62AE-4D91-B1E8-3EEC37CC4F06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5650E1E2-566B-47C2-8B55-5CC3A6BC0787}" type="presOf" srcId="{082E8A29-955A-4C7C-A174-3E9DCD4DC89B}" destId="{98302F07-D6A9-46A5-9807-EBF6C9F5B2DD}" srcOrd="0" destOrd="0" presId="urn:microsoft.com/office/officeart/2005/8/layout/hList6"/>
    <dgm:cxn modelId="{7B752C1B-AD44-4CC2-B247-F5740A32D536}" type="presParOf" srcId="{6F1872F4-A030-4D64-A17C-72EA1ABBD62E}" destId="{98302F07-D6A9-46A5-9807-EBF6C9F5B2DD}" srcOrd="0" destOrd="0" presId="urn:microsoft.com/office/officeart/2005/8/layout/hList6"/>
    <dgm:cxn modelId="{882AA8A6-489B-454C-BF5E-65C86C6BE3D6}" type="presParOf" srcId="{6F1872F4-A030-4D64-A17C-72EA1ABBD62E}" destId="{6681DF6F-8E98-430C-9A87-14BEC6C3269E}" srcOrd="1" destOrd="0" presId="urn:microsoft.com/office/officeart/2005/8/layout/hList6"/>
    <dgm:cxn modelId="{C5520C8B-E8F6-4781-81CC-78D05B78357C}" type="presParOf" srcId="{6F1872F4-A030-4D64-A17C-72EA1ABBD62E}" destId="{DAD9059A-916A-4916-A2A8-B42491568DD3}" srcOrd="2" destOrd="0" presId="urn:microsoft.com/office/officeart/2005/8/layout/hList6"/>
    <dgm:cxn modelId="{09ABEB83-0E39-41A0-956F-CC2E3B67205B}" type="presParOf" srcId="{6F1872F4-A030-4D64-A17C-72EA1ABBD62E}" destId="{39AEACD1-F8CF-4528-8379-DAA829B3790B}" srcOrd="3" destOrd="0" presId="urn:microsoft.com/office/officeart/2005/8/layout/hList6"/>
    <dgm:cxn modelId="{DAD92C40-B7F6-4A67-BF2E-DFC4DA60016E}" type="presParOf" srcId="{6F1872F4-A030-4D64-A17C-72EA1ABBD62E}" destId="{25A33852-3C4B-4406-8856-3A4D620194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464943" y="464943"/>
          <a:ext cx="3986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7184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q-AL" sz="2600" kern="1200" noProof="0" dirty="0"/>
            <a:t>Sistemet e kontrollit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</a:t>
          </a:r>
          <a:r>
            <a:rPr lang="sq-AL" sz="2000" kern="1200" dirty="0"/>
            <a:t>ë</a:t>
          </a:r>
          <a:r>
            <a:rPr lang="sq-AL" sz="2000" kern="1200" noProof="0" dirty="0" err="1"/>
            <a:t>rkufizimi</a:t>
          </a:r>
          <a:r>
            <a:rPr lang="en-US" sz="2000" kern="1200" dirty="0"/>
            <a:t>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q-AL" sz="2000" kern="1200" noProof="0" dirty="0"/>
            <a:t>Konfiguracionet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 riveprim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 riveprim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</a:t>
          </a:r>
          <a:r>
            <a:rPr lang="sq-AL" sz="2000" kern="1200" dirty="0"/>
            <a:t>ë</a:t>
          </a:r>
          <a:r>
            <a:rPr lang="sq-AL" sz="2000" kern="1200" noProof="0" dirty="0" err="1"/>
            <a:t>rpar</a:t>
          </a:r>
          <a:r>
            <a:rPr lang="sq-AL" sz="2000" kern="1200" dirty="0"/>
            <a:t>ë</a:t>
          </a:r>
          <a:r>
            <a:rPr lang="en-US" sz="2000" kern="1200" dirty="0"/>
            <a:t>sit</a:t>
          </a:r>
        </a:p>
      </dsp:txBody>
      <dsp:txXfrm rot="5400000">
        <a:off x="1" y="797242"/>
        <a:ext cx="3056325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2821780" y="464943"/>
          <a:ext cx="3986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7184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q-AL" sz="2600" kern="1200" noProof="0" dirty="0"/>
            <a:t>Vonesat kohore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Vonesat</a:t>
          </a:r>
          <a:r>
            <a:rPr lang="en-US" sz="2000" kern="1200" dirty="0"/>
            <a:t> q</a:t>
          </a:r>
          <a:r>
            <a:rPr lang="sq-AL" sz="2000" kern="1200" dirty="0"/>
            <a:t>ë</a:t>
          </a:r>
          <a:r>
            <a:rPr lang="en-US" sz="2000" kern="1200" dirty="0"/>
            <a:t> </a:t>
          </a:r>
          <a:r>
            <a:rPr lang="en-US" sz="2000" kern="1200" dirty="0" err="1"/>
            <a:t>deformojn</a:t>
          </a:r>
          <a:r>
            <a:rPr lang="sq-AL" sz="2000" kern="1200" dirty="0"/>
            <a:t>ë</a:t>
          </a:r>
          <a:r>
            <a:rPr lang="en-US" sz="2000" kern="1200" dirty="0"/>
            <a:t> </a:t>
          </a:r>
          <a:r>
            <a:rPr lang="en-US" sz="2000" kern="1200" dirty="0" err="1"/>
            <a:t>sinjalin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Vonesat</a:t>
          </a:r>
          <a:r>
            <a:rPr lang="en-US" sz="2000" kern="1200" dirty="0"/>
            <a:t> q</a:t>
          </a:r>
          <a:r>
            <a:rPr lang="sq-AL" sz="2000" kern="1200" dirty="0"/>
            <a:t>ë</a:t>
          </a:r>
          <a:r>
            <a:rPr lang="en-US" sz="2000" kern="1200" dirty="0"/>
            <a:t> nuk e </a:t>
          </a:r>
          <a:r>
            <a:rPr lang="en-US" sz="2000" kern="1200" dirty="0" err="1"/>
            <a:t>deformojn</a:t>
          </a:r>
          <a:r>
            <a:rPr lang="sq-AL" sz="2000" kern="1200" dirty="0"/>
            <a:t>ë</a:t>
          </a:r>
          <a:r>
            <a:rPr lang="en-US" sz="2000" kern="1200" dirty="0"/>
            <a:t> </a:t>
          </a:r>
          <a:r>
            <a:rPr lang="en-US" sz="2000" kern="1200" dirty="0" err="1"/>
            <a:t>sinjalin</a:t>
          </a:r>
          <a:endParaRPr lang="en-US" sz="2000" kern="1200" dirty="0"/>
        </a:p>
      </dsp:txBody>
      <dsp:txXfrm rot="5400000">
        <a:off x="3286724" y="797242"/>
        <a:ext cx="3056325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6107330" y="464943"/>
          <a:ext cx="3986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7184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Humbja</a:t>
          </a:r>
          <a:r>
            <a:rPr lang="en-US" sz="2600" kern="1200" dirty="0"/>
            <a:t> </a:t>
          </a:r>
          <a:r>
            <a:rPr lang="en-US" sz="2600" kern="1200" dirty="0" err="1"/>
            <a:t>mostrave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q-AL" sz="2000" kern="1200" dirty="0"/>
            <a:t>Ç</a:t>
          </a:r>
          <a:r>
            <a:rPr lang="en-US" sz="2000" kern="1200" dirty="0"/>
            <a:t>ka n</a:t>
          </a:r>
          <a:r>
            <a:rPr lang="sq-AL" sz="2000" b="0" i="0" kern="1200" dirty="0"/>
            <a:t>ë</a:t>
          </a:r>
          <a:r>
            <a:rPr lang="en-US" sz="2000" b="0" i="0" kern="1200" dirty="0" err="1"/>
            <a:t>nkupton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humbja</a:t>
          </a:r>
          <a:r>
            <a:rPr lang="en-US" sz="2000" b="0" i="0" kern="1200" dirty="0"/>
            <a:t> e </a:t>
          </a:r>
          <a:r>
            <a:rPr lang="en-US" sz="2000" b="0" i="0" kern="1200" dirty="0" err="1"/>
            <a:t>mostrave</a:t>
          </a:r>
          <a:r>
            <a:rPr lang="en-US" sz="2000" b="0" i="0" kern="1200" dirty="0"/>
            <a:t>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Kompozimi</a:t>
          </a:r>
          <a:r>
            <a:rPr lang="en-US" sz="2000" kern="1200" dirty="0"/>
            <a:t> </a:t>
          </a:r>
          <a:r>
            <a:rPr lang="en-US" sz="2000" kern="1200" dirty="0" err="1"/>
            <a:t>mostrave</a:t>
          </a:r>
          <a:endParaRPr lang="en-US" sz="2000" kern="1200" dirty="0"/>
        </a:p>
      </dsp:txBody>
      <dsp:txXfrm rot="5400000">
        <a:off x="6572274" y="797242"/>
        <a:ext cx="3056325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1/6/2024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1/5/2024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787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1/5/2024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A752900-C173-E1B4-8549-C8FB378F019E}"/>
              </a:ext>
            </a:extLst>
          </p:cNvPr>
          <p:cNvSpPr txBox="1"/>
          <p:nvPr/>
        </p:nvSpPr>
        <p:spPr>
          <a:xfrm>
            <a:off x="3048000" y="0"/>
            <a:ext cx="6096000" cy="204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sq-AL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UNIVERSITETI I PRISHTINЁS</a:t>
            </a:r>
            <a:endParaRPr lang="sq-A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sq-AL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“HASAN PRISHTINA”</a:t>
            </a:r>
            <a:endParaRPr lang="sq-A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sq-A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FAKULTETI I INXHINIERISË ELEKTRIKE DHE KOMPJUTERIKE</a:t>
            </a:r>
            <a:endParaRPr lang="sq-A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logo with a red and black star&#10;&#10;Description automatically generated">
            <a:extLst>
              <a:ext uri="{FF2B5EF4-FFF2-40B4-BE49-F238E27FC236}">
                <a16:creationId xmlns:a16="http://schemas.microsoft.com/office/drawing/2014/main" id="{21C51B72-320D-0D09-1BB6-F9DD3C647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047693"/>
            <a:ext cx="1762125" cy="155638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B74A19-A166-CA0D-AECB-67D18220D108}"/>
              </a:ext>
            </a:extLst>
          </p:cNvPr>
          <p:cNvSpPr txBox="1"/>
          <p:nvPr/>
        </p:nvSpPr>
        <p:spPr>
          <a:xfrm>
            <a:off x="1584036" y="4405754"/>
            <a:ext cx="9023928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sq-AL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Ndikimi i vonesave kohore dhe i mostrave të humbura në kualitetin e rregullimit digjital</a:t>
            </a:r>
            <a:endParaRPr lang="sq-AL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893272-2E98-05A7-86A4-F3252A67823B}"/>
              </a:ext>
            </a:extLst>
          </p:cNvPr>
          <p:cNvSpPr txBox="1"/>
          <p:nvPr/>
        </p:nvSpPr>
        <p:spPr>
          <a:xfrm>
            <a:off x="2890982" y="3549984"/>
            <a:ext cx="6410037" cy="80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sq-AL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PUNIM DIPLOME</a:t>
            </a:r>
            <a:endParaRPr lang="sq-AL" sz="4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B8082-D3F0-063D-20F7-84FDA5570985}"/>
              </a:ext>
            </a:extLst>
          </p:cNvPr>
          <p:cNvSpPr txBox="1"/>
          <p:nvPr/>
        </p:nvSpPr>
        <p:spPr>
          <a:xfrm>
            <a:off x="1130030" y="5360644"/>
            <a:ext cx="993194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60045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q-AL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Mentori: 							Kandidati:</a:t>
            </a:r>
            <a:endParaRPr lang="sq-AL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360045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sq-A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sq-AL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</a:t>
            </a:r>
            <a:r>
              <a:rPr lang="sq-A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Dr. Lavdim </a:t>
            </a:r>
            <a:r>
              <a:rPr lang="sq-AL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Kurtaj</a:t>
            </a:r>
            <a:r>
              <a:rPr lang="sq-A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Aid Bunjaku</a:t>
            </a:r>
            <a:endParaRPr lang="sq-AL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1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3E4E-4375-B801-A5D1-8E9A1135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Përgjigjja në dalje të sistemit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5DEE6-FCE4-F9D5-9C08-919217DCC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5680" r="7821"/>
          <a:stretch/>
        </p:blipFill>
        <p:spPr bwMode="auto">
          <a:xfrm>
            <a:off x="2917530" y="2030794"/>
            <a:ext cx="5910075" cy="4760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231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4961-F475-555B-A296-32AFC0C4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Dallimi në mes sinjaleve në</a:t>
            </a:r>
            <a:r>
              <a:rPr lang="sq-AL" b="1" dirty="0"/>
              <a:t> </a:t>
            </a:r>
            <a:r>
              <a:rPr lang="sq-AL" dirty="0"/>
              <a:t>dalje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5FECF-CBBD-5C09-BC8B-154EDD65E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5863" r="7965"/>
          <a:stretch/>
        </p:blipFill>
        <p:spPr bwMode="auto">
          <a:xfrm>
            <a:off x="578802" y="2396489"/>
            <a:ext cx="5298123" cy="42863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95A951-4A53-9179-34F9-0FBC501142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" t="5356" r="7666"/>
          <a:stretch/>
        </p:blipFill>
        <p:spPr bwMode="auto">
          <a:xfrm>
            <a:off x="6005512" y="2360219"/>
            <a:ext cx="5395913" cy="43393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841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333D9-F7F7-DA66-6E39-5764857ACEFE}"/>
              </a:ext>
            </a:extLst>
          </p:cNvPr>
          <p:cNvSpPr txBox="1"/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sq-AL" sz="3000" b="1" i="1" dirty="0">
                <a:solidFill>
                  <a:schemeClr val="bg1"/>
                </a:solidFill>
                <a:effectLst/>
                <a:ea typeface="+mj-ea"/>
                <a:cs typeface="+mj-cs"/>
              </a:rPr>
              <a:t>Sistemi rregullues me vonesë variabile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C604DC81-BC80-BDBB-ECA2-562AB868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498845"/>
            <a:ext cx="9628632" cy="337002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2976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A229-E63F-60D4-AF4C-A0E80CC1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Numrat që gjenerohen nga gjeneratori rëndom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F4CF2-E83E-9C0F-B300-E8E9D88C3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4944" r="8345"/>
          <a:stretch/>
        </p:blipFill>
        <p:spPr bwMode="auto">
          <a:xfrm>
            <a:off x="2639694" y="2059784"/>
            <a:ext cx="6727825" cy="47982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6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4540-C4D8-6C56-1AD8-31DF0C69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Sinjali para dhe pas vonesës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44736-2DAB-EFFF-6BA2-B23639BC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t="6596" r="8664"/>
          <a:stretch/>
        </p:blipFill>
        <p:spPr bwMode="auto">
          <a:xfrm>
            <a:off x="3114404" y="2004350"/>
            <a:ext cx="5757221" cy="46638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483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8F35-187D-C276-D450-EA05D47D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Sinjalet në dalje për perioda të ndryshme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2CF3-6A28-D14F-CCFF-FB546BE9E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5989" r="8014"/>
          <a:stretch/>
        </p:blipFill>
        <p:spPr bwMode="auto">
          <a:xfrm>
            <a:off x="631453" y="2123967"/>
            <a:ext cx="5127321" cy="41481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21D96-C9DA-939A-CB32-9760BCA6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5813" r="8047" b="1105"/>
          <a:stretch/>
        </p:blipFill>
        <p:spPr bwMode="auto">
          <a:xfrm>
            <a:off x="5873024" y="2084896"/>
            <a:ext cx="5158142" cy="4145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ED708-80F5-0B6C-8D29-552A05EA208F}"/>
              </a:ext>
            </a:extLst>
          </p:cNvPr>
          <p:cNvSpPr txBox="1"/>
          <p:nvPr/>
        </p:nvSpPr>
        <p:spPr>
          <a:xfrm>
            <a:off x="2772384" y="624515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a) T=0.1[s]</a:t>
            </a:r>
            <a:endParaRPr lang="sq-AL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15ADA-C00F-25F4-D1FF-487D0C1899DB}"/>
              </a:ext>
            </a:extLst>
          </p:cNvPr>
          <p:cNvSpPr txBox="1"/>
          <p:nvPr/>
        </p:nvSpPr>
        <p:spPr>
          <a:xfrm>
            <a:off x="8022078" y="624191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b) T=1.5[s]</a:t>
            </a:r>
            <a:endParaRPr lang="sq-AL" i="1" dirty="0"/>
          </a:p>
        </p:txBody>
      </p:sp>
    </p:spTree>
    <p:extLst>
      <p:ext uri="{BB962C8B-B14F-4D97-AF65-F5344CB8AC3E}">
        <p14:creationId xmlns:p14="http://schemas.microsoft.com/office/powerpoint/2010/main" val="35453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F10C1-E483-DD7E-68EC-58D4E9437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5637" r="8074" b="1343"/>
          <a:stretch/>
        </p:blipFill>
        <p:spPr bwMode="auto">
          <a:xfrm>
            <a:off x="2829570" y="726685"/>
            <a:ext cx="6422586" cy="50914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E32A8-F6E0-CE20-D92D-7FD6AF1337FF}"/>
              </a:ext>
            </a:extLst>
          </p:cNvPr>
          <p:cNvSpPr txBox="1"/>
          <p:nvPr/>
        </p:nvSpPr>
        <p:spPr>
          <a:xfrm>
            <a:off x="5781368" y="600751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c) T=5[s]</a:t>
            </a:r>
            <a:endParaRPr lang="sq-AL" i="1" dirty="0"/>
          </a:p>
        </p:txBody>
      </p:sp>
    </p:spTree>
    <p:extLst>
      <p:ext uri="{BB962C8B-B14F-4D97-AF65-F5344CB8AC3E}">
        <p14:creationId xmlns:p14="http://schemas.microsoft.com/office/powerpoint/2010/main" val="33519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89FF-6B2E-5704-C1DA-DAD64AF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615" y="670624"/>
            <a:ext cx="9628632" cy="1362113"/>
          </a:xfrm>
        </p:spPr>
        <p:txBody>
          <a:bodyPr>
            <a:normAutofit/>
          </a:bodyPr>
          <a:lstStyle/>
          <a:p>
            <a:r>
              <a:rPr lang="sq-AL" b="1" i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Simulimi me vonesë variabile dhe humbje të mostrave</a:t>
            </a:r>
            <a:br>
              <a:rPr lang="sq-AL" b="1" i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sq-AL" dirty="0">
              <a:latin typeface="+mn-lt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DA415780-E26A-EA68-4955-BA7716B4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2" y="1934394"/>
            <a:ext cx="9477169" cy="4781038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9073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823F-E1FC-FB54-2D44-F382128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Sinjalet në dalje të operatorit matematikor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A03F7-31DD-A4B2-4BA4-6070E6B09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4762" r="8345"/>
          <a:stretch/>
        </p:blipFill>
        <p:spPr bwMode="auto">
          <a:xfrm>
            <a:off x="3076110" y="1941195"/>
            <a:ext cx="6156379" cy="48250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7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84AE-CB25-7EAD-DD73-87FA07FE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q-AL" dirty="0"/>
              <a:t>Efekti i humbjes së mostrave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4CAAF-1AA4-59B8-F21A-783618C3C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t="6726" r="8696" b="1660"/>
          <a:stretch/>
        </p:blipFill>
        <p:spPr bwMode="auto">
          <a:xfrm>
            <a:off x="2817125" y="2013354"/>
            <a:ext cx="6159726" cy="48446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40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Përmbajtja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q-AL" b="0" dirty="0"/>
              <a:t>Hyrje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q-AL" b="0" dirty="0"/>
              <a:t>Rasti studimit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q-AL" b="0" dirty="0"/>
              <a:t>Përfundim</a:t>
            </a:r>
            <a:r>
              <a:rPr lang="en-US" b="0" dirty="0"/>
              <a:t>e </a:t>
            </a:r>
            <a:r>
              <a:rPr lang="en-US" b="0" dirty="0" err="1"/>
              <a:t>dhe</a:t>
            </a:r>
            <a:r>
              <a:rPr lang="en-US" b="0" dirty="0"/>
              <a:t> </a:t>
            </a:r>
            <a:r>
              <a:rPr lang="en-US" b="0" dirty="0" err="1"/>
              <a:t>konkluzione</a:t>
            </a:r>
            <a:endParaRPr lang="sq-AL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23D66-E554-A1A4-AEA2-E0B5470E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5813" r="7824" b="1343"/>
          <a:stretch/>
        </p:blipFill>
        <p:spPr bwMode="auto">
          <a:xfrm>
            <a:off x="473986" y="2128240"/>
            <a:ext cx="5327046" cy="4260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15EFE5-3879-5FCA-2E94-FA2A1D2518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5813" r="7824" b="975"/>
          <a:stretch/>
        </p:blipFill>
        <p:spPr bwMode="auto">
          <a:xfrm>
            <a:off x="5961644" y="2099709"/>
            <a:ext cx="5384781" cy="43230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51C416-0515-4767-C203-3B9F5797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466725"/>
            <a:ext cx="9629775" cy="1362075"/>
          </a:xfrm>
        </p:spPr>
        <p:txBody>
          <a:bodyPr/>
          <a:lstStyle/>
          <a:p>
            <a:pPr algn="ctr"/>
            <a:r>
              <a:rPr lang="sq-AL" dirty="0"/>
              <a:t>Sinjalet në dalje për perioda të ndryshme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31EA-A46D-7038-EEEB-30024BE6F525}"/>
              </a:ext>
            </a:extLst>
          </p:cNvPr>
          <p:cNvSpPr txBox="1"/>
          <p:nvPr/>
        </p:nvSpPr>
        <p:spPr>
          <a:xfrm>
            <a:off x="2693726" y="638280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a) T=0.1[s]</a:t>
            </a:r>
            <a:endParaRPr lang="sq-AL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CA723-4C79-3FD0-6EC6-48A20E52A678}"/>
              </a:ext>
            </a:extLst>
          </p:cNvPr>
          <p:cNvSpPr txBox="1"/>
          <p:nvPr/>
        </p:nvSpPr>
        <p:spPr>
          <a:xfrm>
            <a:off x="8209623" y="638280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b) T=2[s]</a:t>
            </a:r>
            <a:endParaRPr lang="sq-AL" i="1" dirty="0"/>
          </a:p>
        </p:txBody>
      </p:sp>
    </p:spTree>
    <p:extLst>
      <p:ext uri="{BB962C8B-B14F-4D97-AF65-F5344CB8AC3E}">
        <p14:creationId xmlns:p14="http://schemas.microsoft.com/office/powerpoint/2010/main" val="393460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E6BA6-2166-A7CB-3573-53F734DDD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5990" r="8066" b="977"/>
          <a:stretch/>
        </p:blipFill>
        <p:spPr bwMode="auto">
          <a:xfrm>
            <a:off x="2982154" y="756181"/>
            <a:ext cx="6299498" cy="50471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529D7-A7E0-4610-99F1-011A76975C2F}"/>
              </a:ext>
            </a:extLst>
          </p:cNvPr>
          <p:cNvSpPr txBox="1"/>
          <p:nvPr/>
        </p:nvSpPr>
        <p:spPr>
          <a:xfrm>
            <a:off x="5712229" y="58518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c) T=4[s]</a:t>
            </a:r>
            <a:endParaRPr lang="sq-AL" i="1" dirty="0"/>
          </a:p>
        </p:txBody>
      </p:sp>
    </p:spTree>
    <p:extLst>
      <p:ext uri="{BB962C8B-B14F-4D97-AF65-F5344CB8AC3E}">
        <p14:creationId xmlns:p14="http://schemas.microsoft.com/office/powerpoint/2010/main" val="1730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3201-ACB8-60E9-82CC-672E5407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q-AL" b="1" i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ë</a:t>
            </a:r>
            <a:r>
              <a:rPr lang="en-US" b="1" i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rfundime</a:t>
            </a:r>
            <a:r>
              <a:rPr lang="en-US" b="1" i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dhe</a:t>
            </a:r>
            <a:r>
              <a:rPr lang="en-US" b="1" i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konkluzione</a:t>
            </a:r>
            <a:endParaRPr lang="sq-A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F3BF6-1985-4D4B-AF8E-08254DEB434B}"/>
              </a:ext>
            </a:extLst>
          </p:cNvPr>
          <p:cNvSpPr txBox="1"/>
          <p:nvPr/>
        </p:nvSpPr>
        <p:spPr>
          <a:xfrm>
            <a:off x="1157592" y="2217906"/>
            <a:ext cx="913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q-AL" i="1" dirty="0"/>
              <a:t>- Kalimi nga një medium kontinual në atë digjital rezulton me humbjen e disa </a:t>
            </a:r>
            <a:r>
              <a:rPr lang="sq-AL" i="1" dirty="0" err="1"/>
              <a:t>informat</a:t>
            </a:r>
            <a:r>
              <a:rPr lang="en-US" i="1" dirty="0"/>
              <a:t>a</a:t>
            </a:r>
            <a:r>
              <a:rPr lang="sq-AL" i="1" dirty="0"/>
              <a:t>ve, gjë që nënkupton se sinjali degradohet paksa.</a:t>
            </a:r>
            <a:endParaRPr lang="en-US" i="1" dirty="0"/>
          </a:p>
          <a:p>
            <a:r>
              <a:rPr lang="en-US" i="1" dirty="0"/>
              <a:t>- </a:t>
            </a:r>
            <a:r>
              <a:rPr lang="sq-AL" i="1" dirty="0"/>
              <a:t>Vonesat kohore detyrojnë rregullatorin të përdorë informatat e vjetra, ose të parashikoj të ardhme (</a:t>
            </a:r>
            <a:r>
              <a:rPr lang="sq-AL" i="1" dirty="0" err="1"/>
              <a:t>predict</a:t>
            </a:r>
            <a:r>
              <a:rPr lang="sq-AL" i="1" dirty="0"/>
              <a:t> </a:t>
            </a:r>
            <a:r>
              <a:rPr lang="sq-AL" i="1" dirty="0" err="1"/>
              <a:t>control</a:t>
            </a:r>
            <a:r>
              <a:rPr lang="sq-AL" i="1" dirty="0"/>
              <a:t>).</a:t>
            </a:r>
          </a:p>
          <a:p>
            <a:r>
              <a:rPr lang="sq-AL" i="1" dirty="0"/>
              <a:t>- Vonesat e mëdha kohore ndikojnë </a:t>
            </a:r>
            <a:r>
              <a:rPr lang="sq-AL" dirty="0"/>
              <a:t>në</a:t>
            </a:r>
            <a:r>
              <a:rPr lang="en-US" dirty="0"/>
              <a:t> </a:t>
            </a:r>
            <a:r>
              <a:rPr lang="sq-AL" dirty="0" err="1"/>
              <a:t>performancat</a:t>
            </a:r>
            <a:r>
              <a:rPr lang="sq-AL" dirty="0"/>
              <a:t> e sistemit rregullues. Për shembull, mund të rrezikojnë</a:t>
            </a:r>
            <a:r>
              <a:rPr lang="sq-AL" i="1" dirty="0"/>
              <a:t> stabilitetin e sistemit. 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948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927B05-811F-48F8-C51A-1D4D3F46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lang="en-US" dirty="0"/>
              <a:t>FALEMINDERIT!</a:t>
            </a:r>
          </a:p>
        </p:txBody>
      </p:sp>
    </p:spTree>
    <p:extLst>
      <p:ext uri="{BB962C8B-B14F-4D97-AF65-F5344CB8AC3E}">
        <p14:creationId xmlns:p14="http://schemas.microsoft.com/office/powerpoint/2010/main" val="7110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Hyrje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712960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Konfiguracionet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C9672-3DD6-E17F-4E4C-4EA433643CCB}"/>
              </a:ext>
            </a:extLst>
          </p:cNvPr>
          <p:cNvSpPr/>
          <p:nvPr/>
        </p:nvSpPr>
        <p:spPr>
          <a:xfrm>
            <a:off x="3987428" y="2369574"/>
            <a:ext cx="1297114" cy="670828"/>
          </a:xfrm>
          <a:prstGeom prst="rect">
            <a:avLst/>
          </a:prstGeom>
          <a:solidFill>
            <a:schemeClr val="bg2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1"/>
                </a:solidFill>
              </a:rPr>
              <a:t>Rregullatori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24A5E-96C6-18BC-B5F9-AC9246AD1AEF}"/>
              </a:ext>
            </a:extLst>
          </p:cNvPr>
          <p:cNvSpPr/>
          <p:nvPr/>
        </p:nvSpPr>
        <p:spPr>
          <a:xfrm>
            <a:off x="6588358" y="2369574"/>
            <a:ext cx="1297114" cy="670828"/>
          </a:xfrm>
          <a:prstGeom prst="rect">
            <a:avLst/>
          </a:prstGeom>
          <a:solidFill>
            <a:schemeClr val="bg2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1"/>
                </a:solidFill>
              </a:rPr>
              <a:t>Procesi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75EE92-DDDE-F185-EA66-6EF166ABF85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05548" y="2704988"/>
            <a:ext cx="1381880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9BAB57-61D6-F8B5-5FB6-8BD628358C3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284542" y="2704988"/>
            <a:ext cx="1303816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D07971-3D31-2CA1-88E8-2FD6C535A4DB}"/>
              </a:ext>
            </a:extLst>
          </p:cNvPr>
          <p:cNvCxnSpPr>
            <a:cxnSpLocks/>
          </p:cNvCxnSpPr>
          <p:nvPr/>
        </p:nvCxnSpPr>
        <p:spPr>
          <a:xfrm>
            <a:off x="7890387" y="2693295"/>
            <a:ext cx="1146929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227DD-E037-B5BF-F1C5-A0FD7DE83521}"/>
              </a:ext>
            </a:extLst>
          </p:cNvPr>
          <p:cNvSpPr txBox="1"/>
          <p:nvPr/>
        </p:nvSpPr>
        <p:spPr>
          <a:xfrm>
            <a:off x="4935793" y="3224980"/>
            <a:ext cx="216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</a:t>
            </a:r>
            <a:r>
              <a:rPr lang="sq-AL" dirty="0"/>
              <a:t>Sistem pa riveprim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C729B7-C872-7C8C-E16D-5A64509CDA59}"/>
              </a:ext>
            </a:extLst>
          </p:cNvPr>
          <p:cNvSpPr txBox="1"/>
          <p:nvPr/>
        </p:nvSpPr>
        <p:spPr>
          <a:xfrm>
            <a:off x="2212259" y="2310581"/>
            <a:ext cx="160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Hyrja referente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4B6C3-2E30-583E-1319-1551D05AF360}"/>
              </a:ext>
            </a:extLst>
          </p:cNvPr>
          <p:cNvSpPr txBox="1"/>
          <p:nvPr/>
        </p:nvSpPr>
        <p:spPr>
          <a:xfrm>
            <a:off x="8072284" y="2310581"/>
            <a:ext cx="188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Përgjigjja në dalje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71B06-35DD-3CD8-511A-B3948DA0BA6A}"/>
              </a:ext>
            </a:extLst>
          </p:cNvPr>
          <p:cNvSpPr/>
          <p:nvPr/>
        </p:nvSpPr>
        <p:spPr>
          <a:xfrm>
            <a:off x="3982513" y="4104967"/>
            <a:ext cx="1297114" cy="670828"/>
          </a:xfrm>
          <a:prstGeom prst="rect">
            <a:avLst/>
          </a:prstGeom>
          <a:solidFill>
            <a:schemeClr val="bg2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1"/>
                </a:solidFill>
              </a:rPr>
              <a:t>Rregullatori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646AB9-85C3-F983-06C0-D12F22A8DF56}"/>
              </a:ext>
            </a:extLst>
          </p:cNvPr>
          <p:cNvSpPr/>
          <p:nvPr/>
        </p:nvSpPr>
        <p:spPr>
          <a:xfrm>
            <a:off x="6583443" y="4104967"/>
            <a:ext cx="1297114" cy="670828"/>
          </a:xfrm>
          <a:prstGeom prst="rect">
            <a:avLst/>
          </a:prstGeom>
          <a:solidFill>
            <a:schemeClr val="bg2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1"/>
                </a:solidFill>
              </a:rPr>
              <a:t>Procesi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7872E9-344C-B4CD-B6A5-FE163CD09F44}"/>
              </a:ext>
            </a:extLst>
          </p:cNvPr>
          <p:cNvCxnSpPr>
            <a:cxnSpLocks/>
          </p:cNvCxnSpPr>
          <p:nvPr/>
        </p:nvCxnSpPr>
        <p:spPr>
          <a:xfrm>
            <a:off x="1460091" y="4440380"/>
            <a:ext cx="1381880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BB5315-87C5-3554-D486-89DC79946E8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5279627" y="4440381"/>
            <a:ext cx="1303816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0A2FC4-F293-38CD-DD6F-0F683BAC66E9}"/>
              </a:ext>
            </a:extLst>
          </p:cNvPr>
          <p:cNvCxnSpPr>
            <a:cxnSpLocks/>
          </p:cNvCxnSpPr>
          <p:nvPr/>
        </p:nvCxnSpPr>
        <p:spPr>
          <a:xfrm>
            <a:off x="7885472" y="4428688"/>
            <a:ext cx="1146929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B21509B-8E46-58A5-D331-F2D2A47BEFF6}"/>
              </a:ext>
            </a:extLst>
          </p:cNvPr>
          <p:cNvSpPr txBox="1"/>
          <p:nvPr/>
        </p:nvSpPr>
        <p:spPr>
          <a:xfrm>
            <a:off x="4901381" y="6199238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</a:t>
            </a:r>
            <a:r>
              <a:rPr lang="sq-AL" dirty="0"/>
              <a:t>Sistem </a:t>
            </a:r>
            <a:r>
              <a:rPr lang="en-US" dirty="0"/>
              <a:t>me</a:t>
            </a:r>
            <a:r>
              <a:rPr lang="sq-AL" dirty="0"/>
              <a:t> riveprim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A386E2-C5FB-324D-12ED-F234D6372951}"/>
              </a:ext>
            </a:extLst>
          </p:cNvPr>
          <p:cNvSpPr txBox="1"/>
          <p:nvPr/>
        </p:nvSpPr>
        <p:spPr>
          <a:xfrm>
            <a:off x="1066802" y="4045974"/>
            <a:ext cx="160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Hyrja referente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3D64B8-D915-275B-B7BB-8E5ABE4C18A7}"/>
              </a:ext>
            </a:extLst>
          </p:cNvPr>
          <p:cNvSpPr txBox="1"/>
          <p:nvPr/>
        </p:nvSpPr>
        <p:spPr>
          <a:xfrm>
            <a:off x="8067369" y="4045974"/>
            <a:ext cx="188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Përgjigjja në dalje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E77FB4-CF5B-A592-12AE-7BE0CAD24317}"/>
              </a:ext>
            </a:extLst>
          </p:cNvPr>
          <p:cNvSpPr/>
          <p:nvPr/>
        </p:nvSpPr>
        <p:spPr>
          <a:xfrm>
            <a:off x="5285287" y="5211096"/>
            <a:ext cx="1297114" cy="670828"/>
          </a:xfrm>
          <a:prstGeom prst="rect">
            <a:avLst/>
          </a:prstGeom>
          <a:solidFill>
            <a:schemeClr val="bg2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1"/>
                </a:solidFill>
              </a:rPr>
              <a:t>Sensori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BB1827-C88D-3B5E-1757-7CB7D09EDD8D}"/>
              </a:ext>
            </a:extLst>
          </p:cNvPr>
          <p:cNvCxnSpPr>
            <a:endCxn id="48" idx="3"/>
          </p:cNvCxnSpPr>
          <p:nvPr/>
        </p:nvCxnSpPr>
        <p:spPr>
          <a:xfrm flipH="1">
            <a:off x="6582401" y="5545394"/>
            <a:ext cx="1824180" cy="1116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1C8D49-9D7D-21CC-60C6-90D9481706E1}"/>
              </a:ext>
            </a:extLst>
          </p:cNvPr>
          <p:cNvCxnSpPr>
            <a:cxnSpLocks/>
          </p:cNvCxnSpPr>
          <p:nvPr/>
        </p:nvCxnSpPr>
        <p:spPr>
          <a:xfrm flipV="1">
            <a:off x="8406581" y="4444181"/>
            <a:ext cx="0" cy="1101213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23339CB-84B3-D98A-1E43-3028E9362560}"/>
              </a:ext>
            </a:extLst>
          </p:cNvPr>
          <p:cNvSpPr/>
          <p:nvPr/>
        </p:nvSpPr>
        <p:spPr>
          <a:xfrm>
            <a:off x="2851355" y="4199490"/>
            <a:ext cx="471948" cy="481781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3348D5-B565-2B56-3E7B-4D5EEB802B08}"/>
              </a:ext>
            </a:extLst>
          </p:cNvPr>
          <p:cNvCxnSpPr>
            <a:cxnSpLocks/>
            <a:stCxn id="56" idx="6"/>
            <a:endCxn id="32" idx="1"/>
          </p:cNvCxnSpPr>
          <p:nvPr/>
        </p:nvCxnSpPr>
        <p:spPr>
          <a:xfrm>
            <a:off x="3323303" y="4440381"/>
            <a:ext cx="659210" cy="0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71D120A-0F25-C461-09C4-B58BD9D15C7C}"/>
              </a:ext>
            </a:extLst>
          </p:cNvPr>
          <p:cNvCxnSpPr>
            <a:cxnSpLocks/>
            <a:endCxn id="56" idx="4"/>
          </p:cNvCxnSpPr>
          <p:nvPr/>
        </p:nvCxnSpPr>
        <p:spPr>
          <a:xfrm flipV="1">
            <a:off x="3087329" y="4681271"/>
            <a:ext cx="0" cy="883787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2053B1-B56B-F2DA-66C7-68AF6DCD6BD1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3077497" y="5546510"/>
            <a:ext cx="2207790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A7A935-4453-A107-4FD8-673DDC7176E8}"/>
              </a:ext>
            </a:extLst>
          </p:cNvPr>
          <p:cNvSpPr txBox="1"/>
          <p:nvPr/>
        </p:nvSpPr>
        <p:spPr>
          <a:xfrm>
            <a:off x="2654710" y="40508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sq-A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C9026A-C899-0EF6-DEB0-34C8F994C5F7}"/>
              </a:ext>
            </a:extLst>
          </p:cNvPr>
          <p:cNvSpPr txBox="1"/>
          <p:nvPr/>
        </p:nvSpPr>
        <p:spPr>
          <a:xfrm>
            <a:off x="3136490" y="452283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sq-AL" dirty="0"/>
              <a:t>Rasti studimit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289992" y="2155231"/>
            <a:ext cx="5425440" cy="8927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q-AL" b="1" i="1" dirty="0">
                <a:effectLst/>
              </a:rPr>
              <a:t>Shndërrimi sinjalit kontinual në digjital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024FBDF-178A-31CF-AE29-7C0E3F01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13632"/>
          <a:stretch/>
        </p:blipFill>
        <p:spPr>
          <a:xfrm>
            <a:off x="1809134" y="3297699"/>
            <a:ext cx="3913239" cy="204486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D6F8A-D0B5-AF61-CC7F-773155687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5010" r="7718"/>
          <a:stretch/>
        </p:blipFill>
        <p:spPr bwMode="auto">
          <a:xfrm>
            <a:off x="6223820" y="2535463"/>
            <a:ext cx="4925961" cy="3969077"/>
          </a:xfrm>
          <a:prstGeom prst="rect">
            <a:avLst/>
          </a:prstGeom>
          <a:solidFill>
            <a:schemeClr val="bg1"/>
          </a:solidFill>
          <a:ln w="190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4818E-74D4-ADC7-C9AE-ADDDEDD33EB5}"/>
              </a:ext>
            </a:extLst>
          </p:cNvPr>
          <p:cNvSpPr txBox="1"/>
          <p:nvPr/>
        </p:nvSpPr>
        <p:spPr>
          <a:xfrm>
            <a:off x="2772697" y="5417575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Skema </a:t>
            </a:r>
            <a:r>
              <a:rPr lang="sq-AL" dirty="0"/>
              <a:t>në </a:t>
            </a:r>
            <a:r>
              <a:rPr lang="en-US" dirty="0"/>
              <a:t>Simulink</a:t>
            </a: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ansfer process&#10;&#10;Description automatically generated">
            <a:extLst>
              <a:ext uri="{FF2B5EF4-FFF2-40B4-BE49-F238E27FC236}">
                <a16:creationId xmlns:a16="http://schemas.microsoft.com/office/drawing/2014/main" id="{188C2003-5D54-C1CF-991D-FF4818D9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16"/>
          <a:stretch/>
        </p:blipFill>
        <p:spPr>
          <a:xfrm>
            <a:off x="2500249" y="2186694"/>
            <a:ext cx="7198682" cy="1430922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26612C0-6D5B-930A-14A2-942A9EB8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307" y="4500685"/>
            <a:ext cx="7172863" cy="1625139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428DB1-C5D7-951C-847E-9199C7D75184}"/>
              </a:ext>
            </a:extLst>
          </p:cNvPr>
          <p:cNvSpPr txBox="1"/>
          <p:nvPr/>
        </p:nvSpPr>
        <p:spPr>
          <a:xfrm>
            <a:off x="4001729" y="3671692"/>
            <a:ext cx="421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a) Sistemi rregullues me rregullator analog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A640A-78CD-9D30-127B-84F0C4AB3429}"/>
              </a:ext>
            </a:extLst>
          </p:cNvPr>
          <p:cNvSpPr txBox="1"/>
          <p:nvPr/>
        </p:nvSpPr>
        <p:spPr>
          <a:xfrm>
            <a:off x="4293091" y="6153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sq-AL" dirty="0"/>
              <a:t>) Sistemi rregullues me rregullator </a:t>
            </a:r>
            <a:r>
              <a:rPr lang="en-US" dirty="0" err="1"/>
              <a:t>digjital</a:t>
            </a:r>
            <a:endParaRPr lang="sq-AL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55838C-1E94-1503-1D96-871614D4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b="1" i="1" dirty="0">
                <a:solidFill>
                  <a:schemeClr val="bg2"/>
                </a:solidFill>
                <a:latin typeface="+mn-lt"/>
              </a:rPr>
              <a:t>Rregullimi me rregullator analog dhe digjital</a:t>
            </a:r>
          </a:p>
        </p:txBody>
      </p:sp>
    </p:spTree>
    <p:extLst>
      <p:ext uri="{BB962C8B-B14F-4D97-AF65-F5344CB8AC3E}">
        <p14:creationId xmlns:p14="http://schemas.microsoft.com/office/powerpoint/2010/main" val="38560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3F3A8D-F846-C254-AA4D-46E5371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5368" r="7324"/>
          <a:stretch/>
        </p:blipFill>
        <p:spPr bwMode="auto">
          <a:xfrm>
            <a:off x="565091" y="2087418"/>
            <a:ext cx="5233319" cy="419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DF97E-DF97-CBB1-1C32-94894CF4C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5010" r="7717"/>
          <a:stretch/>
        </p:blipFill>
        <p:spPr bwMode="auto">
          <a:xfrm>
            <a:off x="6270725" y="2087418"/>
            <a:ext cx="5105173" cy="4164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1B31ADD-AEDD-E596-9422-DDFD94BF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14" y="771143"/>
            <a:ext cx="9628632" cy="1362113"/>
          </a:xfrm>
        </p:spPr>
        <p:txBody>
          <a:bodyPr/>
          <a:lstStyle/>
          <a:p>
            <a:r>
              <a:rPr lang="sq-AL" dirty="0"/>
              <a:t>Gjendja kalimtare dhe gjendja stacionare e sistemeve</a:t>
            </a:r>
            <a:br>
              <a:rPr lang="sq-AL" dirty="0"/>
            </a:b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5307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870375-603D-7661-8AEF-6B126EDE0C50}"/>
              </a:ext>
            </a:extLst>
          </p:cNvPr>
          <p:cNvSpPr/>
          <p:nvPr/>
        </p:nvSpPr>
        <p:spPr>
          <a:xfrm>
            <a:off x="5378246" y="1865049"/>
            <a:ext cx="1514167" cy="875071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2"/>
                </a:solidFill>
              </a:rPr>
              <a:t>Rregullatori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E3DA9-C70A-9A1D-6CE6-32481993266D}"/>
              </a:ext>
            </a:extLst>
          </p:cNvPr>
          <p:cNvSpPr/>
          <p:nvPr/>
        </p:nvSpPr>
        <p:spPr>
          <a:xfrm>
            <a:off x="2541640" y="5419411"/>
            <a:ext cx="1514167" cy="875071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 err="1">
                <a:solidFill>
                  <a:schemeClr val="tx2"/>
                </a:solidFill>
              </a:rPr>
              <a:t>Sensorët</a:t>
            </a:r>
            <a:endParaRPr lang="sq-AL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C31CD-B475-A363-1ED9-920F23458142}"/>
              </a:ext>
            </a:extLst>
          </p:cNvPr>
          <p:cNvSpPr/>
          <p:nvPr/>
        </p:nvSpPr>
        <p:spPr>
          <a:xfrm>
            <a:off x="5373330" y="5419409"/>
            <a:ext cx="1514167" cy="875071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2"/>
                </a:solidFill>
              </a:rPr>
              <a:t>Planti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FAC5A-D83A-BE27-412C-DD16DDC1A57E}"/>
              </a:ext>
            </a:extLst>
          </p:cNvPr>
          <p:cNvSpPr/>
          <p:nvPr/>
        </p:nvSpPr>
        <p:spPr>
          <a:xfrm>
            <a:off x="8205020" y="5419409"/>
            <a:ext cx="1514167" cy="875071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 err="1">
                <a:solidFill>
                  <a:schemeClr val="tx2"/>
                </a:solidFill>
              </a:rPr>
              <a:t>Aktuatorët</a:t>
            </a:r>
            <a:endParaRPr lang="sq-AL" dirty="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E1878C-A804-9E84-FB31-8CB628F9BC90}"/>
              </a:ext>
            </a:extLst>
          </p:cNvPr>
          <p:cNvSpPr/>
          <p:nvPr/>
        </p:nvSpPr>
        <p:spPr>
          <a:xfrm>
            <a:off x="2733368" y="3516869"/>
            <a:ext cx="6971071" cy="550606"/>
          </a:xfrm>
          <a:prstGeom prst="ellipse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dirty="0">
                <a:solidFill>
                  <a:schemeClr val="tx2"/>
                </a:solidFill>
              </a:rPr>
              <a:t>Rrjeta komunikuese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0FE164-7927-97DC-0C99-904153DBA26A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6887497" y="5856945"/>
            <a:ext cx="131752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638421-55DE-125A-8990-B74F7346877E}"/>
              </a:ext>
            </a:extLst>
          </p:cNvPr>
          <p:cNvCxnSpPr>
            <a:cxnSpLocks/>
          </p:cNvCxnSpPr>
          <p:nvPr/>
        </p:nvCxnSpPr>
        <p:spPr>
          <a:xfrm flipH="1">
            <a:off x="4060722" y="5871693"/>
            <a:ext cx="131752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9D53D8-3922-5317-F171-E89B8050B26B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293807" y="3949488"/>
            <a:ext cx="4917" cy="1469923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37795C-BB19-BAA8-11D1-D4D9E30BE86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952271" y="3983901"/>
            <a:ext cx="9833" cy="1435508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9BF4-10D0-5899-0673-C7F0B9011428}"/>
              </a:ext>
            </a:extLst>
          </p:cNvPr>
          <p:cNvCxnSpPr>
            <a:cxnSpLocks/>
          </p:cNvCxnSpPr>
          <p:nvPr/>
        </p:nvCxnSpPr>
        <p:spPr>
          <a:xfrm flipV="1">
            <a:off x="3303640" y="2327165"/>
            <a:ext cx="0" cy="12978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5EC7E-E4DA-0FDF-AA7C-321E435FC2D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13472" y="2302585"/>
            <a:ext cx="2064774" cy="245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FDF174-0349-33C7-4CBD-D9446064FC50}"/>
              </a:ext>
            </a:extLst>
          </p:cNvPr>
          <p:cNvCxnSpPr>
            <a:cxnSpLocks/>
          </p:cNvCxnSpPr>
          <p:nvPr/>
        </p:nvCxnSpPr>
        <p:spPr>
          <a:xfrm flipV="1">
            <a:off x="6907163" y="2297669"/>
            <a:ext cx="2064774" cy="24580"/>
          </a:xfrm>
          <a:prstGeom prst="straightConnector1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879F08-FAA0-A0B4-A446-A32CC6D97B67}"/>
              </a:ext>
            </a:extLst>
          </p:cNvPr>
          <p:cNvCxnSpPr>
            <a:cxnSpLocks/>
          </p:cNvCxnSpPr>
          <p:nvPr/>
        </p:nvCxnSpPr>
        <p:spPr>
          <a:xfrm flipV="1">
            <a:off x="8971936" y="2302584"/>
            <a:ext cx="0" cy="1297859"/>
          </a:xfrm>
          <a:prstGeom prst="line">
            <a:avLst/>
          </a:prstGeom>
          <a:ln w="19050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987FC9-4D7E-97A0-96F6-0EEE06535566}"/>
              </a:ext>
            </a:extLst>
          </p:cNvPr>
          <p:cNvSpPr txBox="1"/>
          <p:nvPr/>
        </p:nvSpPr>
        <p:spPr>
          <a:xfrm>
            <a:off x="4648128" y="6383893"/>
            <a:ext cx="310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q-AL" dirty="0"/>
              <a:t>Struktura e një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kontrolli</a:t>
            </a:r>
            <a:endParaRPr lang="sq-AL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5FE6AC47-0504-3157-4BF6-256EFE90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b="1" i="1" dirty="0">
                <a:latin typeface="+mn-lt"/>
              </a:rPr>
              <a:t>Sistemi rregullues me vonesë fikse</a:t>
            </a:r>
          </a:p>
        </p:txBody>
      </p:sp>
    </p:spTree>
    <p:extLst>
      <p:ext uri="{BB962C8B-B14F-4D97-AF65-F5344CB8AC3E}">
        <p14:creationId xmlns:p14="http://schemas.microsoft.com/office/powerpoint/2010/main" val="752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8D8F-4EF3-FB3E-CA4F-7C6B35AD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831" y="623659"/>
            <a:ext cx="9628632" cy="1362113"/>
          </a:xfrm>
        </p:spPr>
        <p:txBody>
          <a:bodyPr/>
          <a:lstStyle/>
          <a:p>
            <a:pPr algn="ctr"/>
            <a:r>
              <a:rPr lang="sq-AL" dirty="0"/>
              <a:t>Skema e sistemit rregullues</a:t>
            </a:r>
            <a:r>
              <a:rPr lang="en-US" dirty="0"/>
              <a:t> me </a:t>
            </a:r>
            <a:r>
              <a:rPr lang="sq-AL" dirty="0"/>
              <a:t>vonesë</a:t>
            </a:r>
            <a:r>
              <a:rPr lang="en-US" dirty="0"/>
              <a:t> </a:t>
            </a:r>
            <a:r>
              <a:rPr lang="sq-AL" dirty="0"/>
              <a:t>fikse 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283167A6-2D72-A983-1489-D9B8CBAD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50" y="2629269"/>
            <a:ext cx="8330853" cy="262496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050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2980</TotalTime>
  <Words>380</Words>
  <Application>Microsoft Office PowerPoint</Application>
  <PresentationFormat>Widescreen</PresentationFormat>
  <Paragraphs>75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Wingdings</vt:lpstr>
      <vt:lpstr>Educational subjects 16x9</vt:lpstr>
      <vt:lpstr>PowerPoint Presentation</vt:lpstr>
      <vt:lpstr>Përmbajtja</vt:lpstr>
      <vt:lpstr>Hyrje</vt:lpstr>
      <vt:lpstr>Konfiguracionet </vt:lpstr>
      <vt:lpstr>Rasti studimit</vt:lpstr>
      <vt:lpstr>Rregullimi me rregullator analog dhe digjital</vt:lpstr>
      <vt:lpstr>Gjendja kalimtare dhe gjendja stacionare e sistemeve </vt:lpstr>
      <vt:lpstr>Sistemi rregullues me vonesë fikse</vt:lpstr>
      <vt:lpstr>Skema e sistemit rregullues me vonesë fikse </vt:lpstr>
      <vt:lpstr>Përgjigjja në dalje të sistemit</vt:lpstr>
      <vt:lpstr>Dallimi në mes sinjaleve në dalje </vt:lpstr>
      <vt:lpstr>PowerPoint Presentation</vt:lpstr>
      <vt:lpstr>Numrat që gjenerohen nga gjeneratori rëndom</vt:lpstr>
      <vt:lpstr>Sinjali para dhe pas vonesës</vt:lpstr>
      <vt:lpstr>Sinjalet në dalje për perioda të ndryshme</vt:lpstr>
      <vt:lpstr>PowerPoint Presentation</vt:lpstr>
      <vt:lpstr>Simulimi me vonesë variabile dhe humbje të mostrave </vt:lpstr>
      <vt:lpstr>Sinjalet në dalje të operatorit matematikor </vt:lpstr>
      <vt:lpstr>Efekti i humbjes së mostrave</vt:lpstr>
      <vt:lpstr>Sinjalet në dalje për perioda të ndryshme</vt:lpstr>
      <vt:lpstr>PowerPoint Presentation</vt:lpstr>
      <vt:lpstr>Përfundime dhe konkluzione</vt:lpstr>
      <vt:lpstr>FALEMINDERIT!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 Bunjaku</dc:creator>
  <cp:lastModifiedBy>Aid Bunjaku</cp:lastModifiedBy>
  <cp:revision>4</cp:revision>
  <dcterms:created xsi:type="dcterms:W3CDTF">2023-12-27T02:35:58Z</dcterms:created>
  <dcterms:modified xsi:type="dcterms:W3CDTF">2024-01-06T13:00:33Z</dcterms:modified>
</cp:coreProperties>
</file>